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68" autoAdjust="0"/>
    <p:restoredTop sz="94660"/>
  </p:normalViewPr>
  <p:slideViewPr>
    <p:cSldViewPr snapToGrid="0">
      <p:cViewPr>
        <p:scale>
          <a:sx n="75" d="100"/>
          <a:sy n="75" d="100"/>
        </p:scale>
        <p:origin x="5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E7EFE-FB3A-4BA3-989A-6AADA4D01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39765F-9F01-4B36-AF52-469DCD1BB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B31CB-0231-42B3-B228-7FCAF1B6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8D863-8256-4162-AF9A-8CFC859D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052CF-6915-4866-B95B-77640EA2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0564B-AFA3-4664-92EF-A1827379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CE4391-AB52-4B8F-85F3-C02FBCA7C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444401-0231-4955-B71B-B04B9EE4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1C2B46-FA12-46B8-B8E4-F84217FF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F9E5E-C22B-40EF-814D-FF92560C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0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C6CDE7-7503-457A-A05B-D5F94ADC64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22722E-0344-4C72-9EB5-78F2E4680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E4FFD8-99E4-4633-8667-A3320732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418DB-FFD8-4E45-8AB2-2A24F595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2AC05F-FC2E-4A31-9405-047A5337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7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F13B8-F39D-496A-87E1-EE7DCA41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B1F42-2CE4-4876-9B5C-D580D38B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DB978-4E99-4F62-A7D5-AB0981D1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3F391-FD83-40B3-8EB9-D0815AA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503B8-F891-41B8-8D06-77F1D9F2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4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5B5FF-AE0A-4047-BA2B-909CD00F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6FE816-EA3A-4E83-82BA-5B0B49E5F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D53BA7-DE93-41BC-B1DE-4D9129FF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C206A-231C-4515-B933-7591A3EB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5E92B-29B3-4B87-8AE4-4ABC5331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3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F02D9-6C08-4876-89A0-08E00CE7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9AF55-60CE-4A5B-8275-8197AC63B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60B25-88B5-4F6F-A551-4FD0A79F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7C685E-212C-4354-A1AC-6F3C1C16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05640A-0635-4372-88A0-1EFD0313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15044-BB85-4D2F-87C1-DFCB3EEA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AEE5B-BE9C-4D80-B07B-2305BFF4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EEA8BA-323B-4EDC-84B6-AAA3E2E4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88F47-9FFF-4AB6-9900-FB4540CB1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D27BAF-E5C9-4CEB-9D1F-FF2E7161C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D229CC-BA87-4B94-AE1B-B1BEDC5C6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904985-B388-41F0-9EC4-DAD58814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703EEC-2E54-4AD1-BD5B-BBDB8C92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40149F-5FB7-4CC8-BB89-DECC7BDE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6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F9FA8-D508-434B-BAF5-67D85B31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1239B0-4B1C-4318-B515-5C7D1244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9E8A99-C36B-47D4-8382-6B8FD068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A38E38-1CFD-49A4-9F94-70D901CA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1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F8BD6F-B8CA-42FE-A7EF-9EF11BF6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AA7570-04CD-4356-A97D-BC517269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38E11-983A-400F-8CD0-DD676258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3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0302B-E050-4CA6-A96A-7E96C5D7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6D813-DBFF-49F0-A884-644441AF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E7A228-1008-4F50-8E0C-80EF29326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28F9F-7ABC-420A-8260-DEB1902E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B3441F-3673-4AA3-B936-FD68998F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E8C83-BB04-4FA9-9CF2-D200CB30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5AAE9-C24D-45A2-9EA6-95386D42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3A6D4C-1FC9-415C-894B-1917FED33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265DF1-EC0D-4814-AD39-47F7B6A0B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B5E61D-285B-4A76-BC54-AD897D13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F390A-E0BE-4443-8885-A83B1EEB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9DB95-5A5E-4BE0-8D2B-298FC90A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3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F9CF1-CBBF-48E9-9F4B-74FFEB87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D3D9D-90FC-46EE-97BC-BE7CA3773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F6B014-279C-412B-B79E-A6005F979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8520-E10A-4BB3-9C9A-353B9539440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FC735-ED02-4AEF-BED7-0A69DD0A3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1BEA0C-CC9F-4396-B3ED-42F11F1E1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04BB-E3CD-4F4F-AB87-9DB3DDB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(&#1079;&#1076;&#1077;&#1089;&#1100;%20&#1089;&#1089;&#1099;&#1083;&#1082;&#1072;%20&#1085;&#1072;%20&#1080;&#1085;&#1089;&#1090;&#1088;&#1091;&#1082;&#1094;&#1080;&#1102;%20&#1087;&#1086;%20&#1080;&#1089;&#1087;-&#1102;%20&#1088;&#1080;&#1076;&#1077;&#1088;&#1072;)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12C769-E941-4359-BBD9-DFF93525AE23}"/>
              </a:ext>
            </a:extLst>
          </p:cNvPr>
          <p:cNvSpPr/>
          <p:nvPr/>
        </p:nvSpPr>
        <p:spPr>
          <a:xfrm>
            <a:off x="287547" y="146498"/>
            <a:ext cx="8709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</a:rPr>
              <a:t>Для студентов. Активация кодов, выданных в образовательной организации. Работа с Электронной библиотекой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74C361-D3DE-4449-B5BB-DBD767EA9836}"/>
              </a:ext>
            </a:extLst>
          </p:cNvPr>
          <p:cNvSpPr/>
          <p:nvPr/>
        </p:nvSpPr>
        <p:spPr>
          <a:xfrm>
            <a:off x="287547" y="692459"/>
            <a:ext cx="1149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Для активации выданного кода студент должен зарегистрироваться на сайте как физическое лицо или, если он уже зарегистрирован, авторизоваться. Затем кликнуть по </a:t>
            </a:r>
            <a:r>
              <a:rPr lang="ru-RU" sz="1200" dirty="0">
                <a:solidFill>
                  <a:srgbClr val="333333"/>
                </a:solidFill>
                <a:latin typeface="Roboto" pitchFamily="2" charset="0"/>
                <a:ea typeface="Roboto" pitchFamily="2" charset="0"/>
              </a:rPr>
              <a:t>ссылке «Кабинет» (рис. 1).</a:t>
            </a:r>
            <a:endParaRPr lang="en-US" sz="1200" b="0" i="0" dirty="0">
              <a:solidFill>
                <a:srgbClr val="333333"/>
              </a:solidFill>
              <a:effectLst/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2478A8-CC7E-4714-88A0-4D258A7FB68E}"/>
              </a:ext>
            </a:extLst>
          </p:cNvPr>
          <p:cNvGrpSpPr>
            <a:grpSpLocks noChangeAspect="1"/>
          </p:cNvGrpSpPr>
          <p:nvPr/>
        </p:nvGrpSpPr>
        <p:grpSpPr>
          <a:xfrm>
            <a:off x="287547" y="1127133"/>
            <a:ext cx="5543407" cy="1463667"/>
            <a:chOff x="298150" y="917261"/>
            <a:chExt cx="7497750" cy="197968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DB37DA1-EAA1-4948-A541-535258730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rcRect b="31835"/>
            <a:stretch/>
          </p:blipFill>
          <p:spPr>
            <a:xfrm>
              <a:off x="298150" y="917261"/>
              <a:ext cx="7497750" cy="197968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6497775-4A6D-4C07-899E-EADE15FE7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49" t="13868" r="19705" b="81376"/>
            <a:stretch/>
          </p:blipFill>
          <p:spPr>
            <a:xfrm>
              <a:off x="5720594" y="1316222"/>
              <a:ext cx="588169" cy="138114"/>
            </a:xfrm>
            <a:prstGeom prst="rect">
              <a:avLst/>
            </a:prstGeom>
            <a:effectLst>
              <a:glow rad="127000">
                <a:schemeClr val="bg1"/>
              </a:glow>
              <a:softEdge rad="0"/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2AC2D8D-640C-4F24-AAA6-0B479E1AD70B}"/>
              </a:ext>
            </a:extLst>
          </p:cNvPr>
          <p:cNvGrpSpPr>
            <a:grpSpLocks noChangeAspect="1"/>
          </p:cNvGrpSpPr>
          <p:nvPr/>
        </p:nvGrpSpPr>
        <p:grpSpPr>
          <a:xfrm>
            <a:off x="287547" y="3150449"/>
            <a:ext cx="4939846" cy="3097062"/>
            <a:chOff x="287547" y="3744015"/>
            <a:chExt cx="5543406" cy="347546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8BCCCE2-5860-4751-B5F7-AE74C8AD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547" y="3744015"/>
              <a:ext cx="5543406" cy="347546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F865AEF-E360-4A23-8021-CC4908B9F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38" t="1685" r="3287" b="2937"/>
            <a:stretch/>
          </p:blipFill>
          <p:spPr>
            <a:xfrm>
              <a:off x="1928812" y="5996464"/>
              <a:ext cx="1062038" cy="106438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6BB8995-3CC3-49D5-B2EA-8FC0C58BFE02}"/>
              </a:ext>
            </a:extLst>
          </p:cNvPr>
          <p:cNvSpPr txBox="1"/>
          <p:nvPr/>
        </p:nvSpPr>
        <p:spPr>
          <a:xfrm>
            <a:off x="287547" y="292510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Roboto" pitchFamily="2" charset="0"/>
                <a:ea typeface="Roboto" pitchFamily="2" charset="0"/>
              </a:rPr>
              <a:t>Затем перейти в раздел «Активация кода» (рис. 2).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18931-AA6C-4DC0-B23F-B6935095AE6A}"/>
              </a:ext>
            </a:extLst>
          </p:cNvPr>
          <p:cNvSpPr txBox="1"/>
          <p:nvPr/>
        </p:nvSpPr>
        <p:spPr>
          <a:xfrm>
            <a:off x="287547" y="2605458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1. Кабинет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A2293-D3DB-4CA0-B999-E6B2C724C317}"/>
              </a:ext>
            </a:extLst>
          </p:cNvPr>
          <p:cNvSpPr txBox="1"/>
          <p:nvPr/>
        </p:nvSpPr>
        <p:spPr>
          <a:xfrm>
            <a:off x="287547" y="6247511"/>
            <a:ext cx="2930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2. Выбор раздела «Активация кода»</a:t>
            </a:r>
          </a:p>
        </p:txBody>
      </p:sp>
    </p:spTree>
    <p:extLst>
      <p:ext uri="{BB962C8B-B14F-4D97-AF65-F5344CB8AC3E}">
        <p14:creationId xmlns:p14="http://schemas.microsoft.com/office/powerpoint/2010/main" val="384506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719154-F641-40F5-B049-FAE0199D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940237"/>
            <a:ext cx="4547267" cy="24887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FD3C8A-325C-41E1-9AD7-33F12293EF92}"/>
              </a:ext>
            </a:extLst>
          </p:cNvPr>
          <p:cNvSpPr/>
          <p:nvPr/>
        </p:nvSpPr>
        <p:spPr>
          <a:xfrm>
            <a:off x="633412" y="478571"/>
            <a:ext cx="1080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В текстовое поле открывшейся формы (рис. 3) студент вводит полученный код, ставит галочку «Я принимаю условия пользовательского соглашения» и нажимает на кнопку «Активировать».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AD0752-11BF-46FB-93A5-1B237AA5F215}"/>
              </a:ext>
            </a:extLst>
          </p:cNvPr>
          <p:cNvSpPr/>
          <p:nvPr/>
        </p:nvSpPr>
        <p:spPr>
          <a:xfrm>
            <a:off x="633412" y="3701712"/>
            <a:ext cx="1080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Теперь студент может пользоваться изданиями, приобретенными его образовательной организацией.</a:t>
            </a:r>
          </a:p>
          <a:p>
            <a:pPr algn="just"/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Чтобы приступить к чтению, студент должен кликнуть по ссылке «Моя книжная полка» в своем Личном кабинете.</a:t>
            </a:r>
          </a:p>
          <a:p>
            <a:pPr algn="just"/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На открывшейся странице появится список доступных для чтения изданий (рис. 4).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58E95-E3B2-4D07-AC1F-AD13EC42870E}"/>
              </a:ext>
            </a:extLst>
          </p:cNvPr>
          <p:cNvSpPr txBox="1"/>
          <p:nvPr/>
        </p:nvSpPr>
        <p:spPr>
          <a:xfrm>
            <a:off x="633412" y="3352218"/>
            <a:ext cx="3749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3. Форма активации кода доступа для студента</a:t>
            </a:r>
          </a:p>
        </p:txBody>
      </p:sp>
    </p:spTree>
    <p:extLst>
      <p:ext uri="{BB962C8B-B14F-4D97-AF65-F5344CB8AC3E}">
        <p14:creationId xmlns:p14="http://schemas.microsoft.com/office/powerpoint/2010/main" val="260091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1D76A3-A837-44BE-8810-0547B1FF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42875"/>
            <a:ext cx="4981735" cy="5753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4CC785-D31C-49E2-B61A-A4A85369F188}"/>
              </a:ext>
            </a:extLst>
          </p:cNvPr>
          <p:cNvSpPr txBox="1"/>
          <p:nvPr/>
        </p:nvSpPr>
        <p:spPr>
          <a:xfrm>
            <a:off x="276225" y="5895975"/>
            <a:ext cx="317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4. Список доступных студенту изданий</a:t>
            </a:r>
          </a:p>
        </p:txBody>
      </p:sp>
    </p:spTree>
    <p:extLst>
      <p:ext uri="{BB962C8B-B14F-4D97-AF65-F5344CB8AC3E}">
        <p14:creationId xmlns:p14="http://schemas.microsoft.com/office/powerpoint/2010/main" val="77591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66F32E-D800-4630-86BE-16FBEE63C7A6}"/>
              </a:ext>
            </a:extLst>
          </p:cNvPr>
          <p:cNvSpPr/>
          <p:nvPr/>
        </p:nvSpPr>
        <p:spPr>
          <a:xfrm>
            <a:off x="361949" y="0"/>
            <a:ext cx="11268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Рядом с каждым изданием размещена следующая информация: статус доступа для данного читателя (активен или неактивен), сколько дней осталось до окончания срока действия личного доступа и количество свободных на данный момент доступов. Если свободных доступов в настоящий момент нет, издание невозможно читать. Придется ждать, пока не освободится доступ.</a:t>
            </a:r>
          </a:p>
          <a:p>
            <a:pPr algn="just"/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Увидеть издания, доступные для чтения, студент может не только в Личном кабинете, но и в Тематическом каталоге на сайте. Для этого в «Поиске по всей номенклатуре» нужно поставить галочку возле строки «Купленные онлайн доступы» и нажать кнопку «Найти» (рис. 5).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D57229-95F6-467D-8386-467031DD23B3}"/>
              </a:ext>
            </a:extLst>
          </p:cNvPr>
          <p:cNvSpPr/>
          <p:nvPr/>
        </p:nvSpPr>
        <p:spPr>
          <a:xfrm>
            <a:off x="4465081" y="5938879"/>
            <a:ext cx="691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Чтобы приступить к чтению, достаточно нажать кнопку «Читать книгу». Выбранное издание откроется для чтения в новом окне браузера.</a:t>
            </a:r>
          </a:p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Об особенностях использования онлайн ридера читайте </a:t>
            </a:r>
            <a:r>
              <a:rPr lang="ru-RU" sz="1200" b="0" i="0" u="sng" dirty="0">
                <a:solidFill>
                  <a:srgbClr val="3366CC"/>
                </a:solidFill>
                <a:effectLst/>
                <a:latin typeface="Roboto" pitchFamily="2" charset="0"/>
                <a:ea typeface="Roboto" pitchFamily="2" charset="0"/>
                <a:hlinkClick r:id="rId2" action="ppaction://hlinkfile"/>
              </a:rPr>
              <a:t>здесь</a:t>
            </a:r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B6130-821F-4BA9-BBA8-89651A1CCB4D}"/>
              </a:ext>
            </a:extLst>
          </p:cNvPr>
          <p:cNvSpPr txBox="1"/>
          <p:nvPr/>
        </p:nvSpPr>
        <p:spPr>
          <a:xfrm>
            <a:off x="361949" y="6585210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5. Поиск доступных для чтения изданий в каталоге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AD642B-7070-4E9C-AA49-7BB84A98BA2F}"/>
              </a:ext>
            </a:extLst>
          </p:cNvPr>
          <p:cNvGrpSpPr>
            <a:grpSpLocks noChangeAspect="1"/>
          </p:cNvGrpSpPr>
          <p:nvPr/>
        </p:nvGrpSpPr>
        <p:grpSpPr>
          <a:xfrm>
            <a:off x="461032" y="1015663"/>
            <a:ext cx="3806168" cy="5569547"/>
            <a:chOff x="461032" y="1015663"/>
            <a:chExt cx="3972372" cy="581275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DEA084C7-4DA6-4313-8A4D-C238CD52F68E}"/>
                </a:ext>
              </a:extLst>
            </p:cNvPr>
            <p:cNvGrpSpPr/>
            <p:nvPr/>
          </p:nvGrpSpPr>
          <p:grpSpPr>
            <a:xfrm>
              <a:off x="461032" y="1015663"/>
              <a:ext cx="3972372" cy="5812753"/>
              <a:chOff x="3752659" y="1045246"/>
              <a:chExt cx="3972372" cy="5812753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FFBDBDFA-72AB-4FE2-9CF0-2D7F925A0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1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52659" y="1045246"/>
                <a:ext cx="3972372" cy="5812753"/>
              </a:xfrm>
              <a:prstGeom prst="rect">
                <a:avLst/>
              </a:prstGeom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859197CE-BD3E-498D-9E57-DABF56EEC0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3997" t="52414" r="2782" b="43453"/>
              <a:stretch/>
            </p:blipFill>
            <p:spPr>
              <a:xfrm>
                <a:off x="6310953" y="3714366"/>
                <a:ext cx="1335432" cy="279784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C341D60-7EE7-433A-B776-9000E7A09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38" t="40121" r="75482" b="58077"/>
            <a:stretch/>
          </p:blipFill>
          <p:spPr>
            <a:xfrm>
              <a:off x="550068" y="3339306"/>
              <a:ext cx="881063" cy="10477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279084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317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Филиппова Дарья Игоревна</dc:creator>
  <cp:lastModifiedBy>Филиппова Дарья Игоревна</cp:lastModifiedBy>
  <cp:revision>8</cp:revision>
  <dcterms:created xsi:type="dcterms:W3CDTF">2019-10-18T14:22:03Z</dcterms:created>
  <dcterms:modified xsi:type="dcterms:W3CDTF">2019-10-21T07:42:31Z</dcterms:modified>
</cp:coreProperties>
</file>